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7" r:id="rId2"/>
    <p:sldId id="499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64" r:id="rId12"/>
    <p:sldId id="584" r:id="rId13"/>
    <p:sldId id="565" r:id="rId14"/>
    <p:sldId id="585" r:id="rId15"/>
    <p:sldId id="566" r:id="rId16"/>
    <p:sldId id="563" r:id="rId17"/>
    <p:sldId id="567" r:id="rId18"/>
    <p:sldId id="568" r:id="rId19"/>
    <p:sldId id="575" r:id="rId20"/>
    <p:sldId id="291" r:id="rId21"/>
  </p:sldIdLst>
  <p:sldSz cx="12192000" cy="6858000"/>
  <p:notesSz cx="6797675" cy="9928225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8F9"/>
    <a:srgbClr val="B8E0E8"/>
    <a:srgbClr val="CFD5EA"/>
    <a:srgbClr val="ED1925"/>
    <a:srgbClr val="D73F1B"/>
    <a:srgbClr val="E9EBF5"/>
    <a:srgbClr val="EA1525"/>
    <a:srgbClr val="FDF300"/>
    <a:srgbClr val="A0651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66536" autoAdjust="0"/>
  </p:normalViewPr>
  <p:slideViewPr>
    <p:cSldViewPr snapToGrid="0">
      <p:cViewPr varScale="1">
        <p:scale>
          <a:sx n="55" d="100"/>
          <a:sy n="55" d="100"/>
        </p:scale>
        <p:origin x="137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997A0-3323-4DDF-A5BC-48D41F1D1B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2AB2D-B4E1-4CB8-8EB2-2B6E92E7E6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2334-FFA6-46BD-BB7E-4AF4D6CB766B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587F8-973D-433A-B488-CBEC9BB6FE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412A3-2C25-42CE-B9F4-A51A9DD0EB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63F4-1B3F-445C-927C-BBDFC3800B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4194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l">
              <a:defRPr sz="1200"/>
            </a:lvl1pPr>
          </a:lstStyle>
          <a:p>
            <a:endParaRPr lang="ms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r">
              <a:defRPr sz="1200"/>
            </a:lvl1pPr>
          </a:lstStyle>
          <a:p>
            <a:fld id="{70819D44-08EA-413C-8F75-29722692CE12}" type="datetimeFigureOut">
              <a:rPr lang="ms-MY" smtClean="0"/>
              <a:t>29/12/2023</a:t>
            </a:fld>
            <a:endParaRPr lang="ms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7" rIns="91312" bIns="45657" rtlCol="0" anchor="ctr"/>
          <a:lstStyle/>
          <a:p>
            <a:endParaRPr lang="ms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12" tIns="45657" rIns="91312" bIns="45657" rtlCol="0"/>
          <a:lstStyle/>
          <a:p>
            <a:pPr lvl="0"/>
            <a:r>
              <a:rPr lang="ms-MY"/>
              <a:t>Click to edit Master text styles</a:t>
            </a:r>
          </a:p>
          <a:p>
            <a:pPr lvl="1"/>
            <a:r>
              <a:rPr lang="ms-MY"/>
              <a:t>Second level</a:t>
            </a:r>
          </a:p>
          <a:p>
            <a:pPr lvl="2"/>
            <a:r>
              <a:rPr lang="ms-MY"/>
              <a:t>Third level</a:t>
            </a:r>
          </a:p>
          <a:p>
            <a:pPr lvl="3"/>
            <a:r>
              <a:rPr lang="ms-MY"/>
              <a:t>Fourth level</a:t>
            </a:r>
          </a:p>
          <a:p>
            <a:pPr lvl="4"/>
            <a:r>
              <a:rPr lang="ms-MY"/>
              <a:t>Fifth level</a:t>
            </a:r>
            <a:endParaRPr lang="ms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l">
              <a:defRPr sz="1200"/>
            </a:lvl1pPr>
          </a:lstStyle>
          <a:p>
            <a:endParaRPr lang="ms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r">
              <a:defRPr sz="1200"/>
            </a:lvl1pPr>
          </a:lstStyle>
          <a:p>
            <a:fld id="{B2F2162D-99BC-4C17-90A3-4364F82F767F}" type="slidenum">
              <a:rPr lang="ms-MY" smtClean="0"/>
              <a:t>‹#›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2090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/>
              <a:t>*****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2660-4CFA-498F-B60D-8D7601F9684D}" type="slidenum">
              <a:rPr lang="ms-MY" smtClean="0"/>
              <a:pPr/>
              <a:t>1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82259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10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48761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11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438635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12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2423612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908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398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958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517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1076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636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4194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0753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pPr eaLnBrk="1" hangingPunct="1">
                <a:spcBef>
                  <a:spcPct val="0"/>
                </a:spcBef>
              </a:pPr>
              <a:t>13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116175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14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134147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15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2285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16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9136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17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98639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18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677107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19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71862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ms-MY" altLang="ms-MY" dirty="0"/>
              <a:t>Contoh: Sewaan Peralatan ICT di MOTAC selama 3 tahun</a:t>
            </a:r>
          </a:p>
          <a:p>
            <a:pPr eaLnBrk="1" hangingPunct="1"/>
            <a:endParaRPr lang="ms-MY" altLang="ms-MY" dirty="0"/>
          </a:p>
          <a:p>
            <a:pPr eaLnBrk="1" hangingPunct="1"/>
            <a:r>
              <a:rPr lang="ms-MY" altLang="ms-MY" dirty="0"/>
              <a:t>Tempoh pelaksanaan: Dijangka proses pelawaan tender, pelaksanaan, penghantaran akan siap dalam 6 bulan bermula Oktober 2022 – Mac 2023</a:t>
            </a:r>
          </a:p>
          <a:p>
            <a:pPr eaLnBrk="1" hangingPunct="1"/>
            <a:r>
              <a:rPr lang="ms-MY" altLang="ms-MY" dirty="0"/>
              <a:t>Tempoh projek: Tempoh sewaan selama 3 tahun bermula Mac 2023 – Februari 2024</a:t>
            </a:r>
          </a:p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2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972168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altLang="ms-MY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0995" indent="-3042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6916" indent="-2433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3683" indent="-2433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0449" indent="-2433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9772" indent="-243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095" indent="-243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419" indent="-243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741" indent="-2433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ms-MY" altLang="ms-MY" sz="13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97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3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4969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4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127455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5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407939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6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60227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7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304772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8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332911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s-MY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8271" indent="-283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580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012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4441" indent="-2271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876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3083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740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1724" indent="-227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9</a:t>
            </a:fld>
            <a:endParaRPr lang="ms-MY" altLang="ms-MY" dirty="0"/>
          </a:p>
        </p:txBody>
      </p:sp>
    </p:spTree>
    <p:extLst>
      <p:ext uri="{BB962C8B-B14F-4D97-AF65-F5344CB8AC3E}">
        <p14:creationId xmlns:p14="http://schemas.microsoft.com/office/powerpoint/2010/main" val="98649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178B-1D1D-4E2C-9FEC-315597B11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s-MY"/>
              <a:t>Click to edit Master title style</a:t>
            </a:r>
            <a:endParaRPr lang="ms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CDA41-4D82-4A31-80DF-993B9E7E3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s-MY"/>
              <a:t>Click to edit Master subtitle style</a:t>
            </a:r>
            <a:endParaRPr lang="ms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6E01-F725-494A-B55D-DF546F30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ms-MY" smtClean="0"/>
              <a:t>29/12/2023</a:t>
            </a:fld>
            <a:endParaRPr lang="ms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07EF6-B8DF-4005-B38B-E1E73888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32CE-4A1E-456B-949B-8C7760DA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078620"/>
            <a:ext cx="2743200" cy="365125"/>
          </a:xfrm>
        </p:spPr>
        <p:txBody>
          <a:bodyPr/>
          <a:lstStyle/>
          <a:p>
            <a:fld id="{FE9CD252-BD4E-49CB-B176-F7EAF0AB869A}" type="slidenum">
              <a:rPr lang="ms-MY" smtClean="0"/>
              <a:t>‹#›</a:t>
            </a:fld>
            <a:endParaRPr lang="ms-MY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572203-23A2-807C-A5DA-FB2239D27055}"/>
              </a:ext>
            </a:extLst>
          </p:cNvPr>
          <p:cNvGrpSpPr/>
          <p:nvPr userDrawn="1"/>
        </p:nvGrpSpPr>
        <p:grpSpPr>
          <a:xfrm>
            <a:off x="10978705" y="466411"/>
            <a:ext cx="1213295" cy="5060656"/>
            <a:chOff x="10908374" y="207794"/>
            <a:chExt cx="1213295" cy="5060656"/>
          </a:xfrm>
        </p:grpSpPr>
        <p:pic>
          <p:nvPicPr>
            <p:cNvPr id="8" name="Picture 4" descr="Tourism Malaysia Logo PNG Transparent &amp; SVG Vector - Freebie Supply">
              <a:extLst>
                <a:ext uri="{FF2B5EF4-FFF2-40B4-BE49-F238E27FC236}">
                  <a16:creationId xmlns:a16="http://schemas.microsoft.com/office/drawing/2014/main" id="{77FE1BDD-7E67-D030-FA78-6CC498ACE6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44" b="30255"/>
            <a:stretch/>
          </p:blipFill>
          <p:spPr bwMode="auto">
            <a:xfrm>
              <a:off x="11182303" y="1282727"/>
              <a:ext cx="651753" cy="29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25731F67-DD91-56C9-4060-46C4022D57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8" t="6107" r="16060" b="14402"/>
            <a:stretch/>
          </p:blipFill>
          <p:spPr bwMode="auto">
            <a:xfrm>
              <a:off x="11191403" y="3762259"/>
              <a:ext cx="616675" cy="4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File:Logo-JKKN-new.gif - Wikipedia">
              <a:extLst>
                <a:ext uri="{FF2B5EF4-FFF2-40B4-BE49-F238E27FC236}">
                  <a16:creationId xmlns:a16="http://schemas.microsoft.com/office/drawing/2014/main" id="{2EE75A70-B746-1C97-773F-31216BD9A7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0569" y="2158482"/>
              <a:ext cx="516478" cy="29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77E36B9E-5BE3-1D52-0AD1-10B0E54A995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6" t="14780" r="22242" b="12974"/>
            <a:stretch/>
          </p:blipFill>
          <p:spPr bwMode="auto">
            <a:xfrm>
              <a:off x="11263756" y="4226021"/>
              <a:ext cx="503627" cy="578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>
              <a:extLst>
                <a:ext uri="{FF2B5EF4-FFF2-40B4-BE49-F238E27FC236}">
                  <a16:creationId xmlns:a16="http://schemas.microsoft.com/office/drawing/2014/main" id="{3B31FDF3-C81B-4C0F-1299-231BF0FA90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2303" y="1622180"/>
              <a:ext cx="651753" cy="492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s://seeklogo.com/images/K/Kraftangan_Malaysia-logo-4CE5A396D4-seeklogo.com.png">
              <a:extLst>
                <a:ext uri="{FF2B5EF4-FFF2-40B4-BE49-F238E27FC236}">
                  <a16:creationId xmlns:a16="http://schemas.microsoft.com/office/drawing/2014/main" id="{2F483684-C15F-A31D-FDEB-70127A3ACD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5351" y="2500815"/>
              <a:ext cx="386914" cy="53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DA7068A8-CCDE-47F6-99A1-72F6683FFF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0" t="7623" r="36313" b="9690"/>
            <a:stretch/>
          </p:blipFill>
          <p:spPr bwMode="auto">
            <a:xfrm>
              <a:off x="11192496" y="3081894"/>
              <a:ext cx="631368" cy="63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>
              <a:extLst>
                <a:ext uri="{FF2B5EF4-FFF2-40B4-BE49-F238E27FC236}">
                  <a16:creationId xmlns:a16="http://schemas.microsoft.com/office/drawing/2014/main" id="{1F516374-DD84-6F82-7B7C-1469E6D964B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32" b="20371"/>
            <a:stretch/>
          </p:blipFill>
          <p:spPr bwMode="auto">
            <a:xfrm>
              <a:off x="11189538" y="4853149"/>
              <a:ext cx="650969" cy="4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988816-0443-79BF-DC82-5692A0BB0FE7}"/>
                </a:ext>
              </a:extLst>
            </p:cNvPr>
            <p:cNvGrpSpPr/>
            <p:nvPr userDrawn="1"/>
          </p:nvGrpSpPr>
          <p:grpSpPr>
            <a:xfrm>
              <a:off x="10908374" y="207794"/>
              <a:ext cx="1213295" cy="970075"/>
              <a:chOff x="10837006" y="69861"/>
              <a:chExt cx="1213295" cy="97007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708744A-75B7-356E-2773-F423D9A971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2568" y="69861"/>
                <a:ext cx="869743" cy="672481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ABFD19-EC16-22AC-0469-A8AB6DBB53BA}"/>
                  </a:ext>
                </a:extLst>
              </p:cNvPr>
              <p:cNvSpPr txBox="1"/>
              <p:nvPr userDrawn="1"/>
            </p:nvSpPr>
            <p:spPr>
              <a:xfrm>
                <a:off x="10837006" y="762937"/>
                <a:ext cx="12132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s-MY" sz="600" b="1" dirty="0"/>
                  <a:t>KEMENTERIAN PELANCONGAN, </a:t>
                </a:r>
              </a:p>
              <a:p>
                <a:pPr algn="ctr"/>
                <a:r>
                  <a:rPr lang="ms-MY" sz="600" b="1" dirty="0"/>
                  <a:t>SENI DAN BUDAYA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93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9C70-5559-477C-AF53-CAE36AB0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8CB78-CC32-4211-A0E3-72D9CFECB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5C0DC-D8EA-4163-A469-ADA0AD7C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D113F-F8ED-4F60-83D5-540F505C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B7043-CA77-49BF-84C4-25918B9D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029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7A9E9-D5F6-4E48-8E7C-4B8E1170F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1F73E-1862-48FC-A9AF-B0DA02019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DB726-7349-4CE3-B6E8-3ED6C87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DD50-AEE5-4745-9604-E43586D8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46FA-3413-4844-9084-1DA02E3E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876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B17-F647-4A22-A4B0-5AFB6B343795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3276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AD62-711E-4C41-881C-3670F66E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A67B-F49E-4181-A3E9-897B16CE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32281-D70F-41C7-B06A-E20F81C0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0D4BF-B0A2-46DF-ACA5-2879AA6C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97519-FF04-4D78-9A51-973041C9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193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CBC0-2B67-4F25-AE47-3AE556BE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5F5E0-441F-44E7-ABB3-34A72B785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C75D2-98D4-4827-BB5A-1FB3E3A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DE0B-67B0-44A0-9527-D58DF721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0971-B64C-405F-BA42-26D6B7B3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663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708F-4535-408F-8D79-DB00F75B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0ACE-1B7C-45C0-BC95-F40F544AA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018A-A8AC-4527-BDB1-B9CD2999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AC10D-5311-4F8F-95C9-9615941B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BEEC5-6DD9-4E54-ACE0-F7ADDFF0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E3533-C920-4002-A03C-45D4F750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7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D960-DE79-4077-AC19-FE667A3B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D193D-3C7A-4156-9E76-4EE3DFEB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7307E-C55E-43DF-ABBD-236B89827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1D677-45E2-488A-A936-C82372067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E1CBC-8287-4DFB-AF0A-10FD7F3E6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B7B34-A4BE-4DC7-8302-7282C1F6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B0F1E-629D-4F82-96CD-F98203D1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0BA91-C7E2-4264-9CF2-57BCEDCE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874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F70D-53A6-4465-8D40-28B55566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73F7F-0FBD-4B3D-BDDD-6348F26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4B120-5818-42D6-9FD0-3E1795E0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7F98B-DE75-4DC9-A617-C218EC27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482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6B415-70A6-4D7F-9503-6D94C3FA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9C55C-2F2E-4DB1-8761-64533609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E2DB-9546-4B0F-93EF-C8FB0F2A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350"/>
            <a:ext cx="2743200" cy="365125"/>
          </a:xfrm>
        </p:spPr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950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43AE-FFDB-49DC-964D-26C76314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F587-A96D-4E9C-B482-F88CC729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8E9FA-F9C5-4604-BC46-DBCC5CEC6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108A2-8232-41B0-86CF-0A0C605C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F6E86-CB78-433F-AECB-7E4A4F8C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06F64-E624-4D91-A1A9-37F0195C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564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7DD9-3D50-4BE5-AE01-972690EC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36A86-6C79-4774-A1E3-F090112A6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15300-1AF8-47CA-A8F0-AD152F342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2AA11-F0BE-4E5A-81C6-09D9E41B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2257-2D1D-43EB-8B2D-2825E2B39AC5}" type="datetimeFigureOut">
              <a:rPr lang="en-MY" smtClean="0"/>
              <a:t>29/12/2023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81566-BD76-4713-9DD1-827D60FB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AB99D-B5FF-40FC-8BAA-12AFA510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D252-BD4E-49CB-B176-F7EAF0AB86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03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E750C-7248-44BA-A56B-236A889A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s-MY"/>
              <a:t>Click to edit Master title style</a:t>
            </a:r>
            <a:endParaRPr lang="ms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7CE43-F1A7-43C6-A48F-B945E87F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s-MY"/>
              <a:t>Edit Master text styles</a:t>
            </a:r>
          </a:p>
          <a:p>
            <a:pPr lvl="1"/>
            <a:r>
              <a:rPr lang="ms-MY"/>
              <a:t>Second level</a:t>
            </a:r>
          </a:p>
          <a:p>
            <a:pPr lvl="2"/>
            <a:r>
              <a:rPr lang="ms-MY"/>
              <a:t>Third level</a:t>
            </a:r>
          </a:p>
          <a:p>
            <a:pPr lvl="3"/>
            <a:r>
              <a:rPr lang="ms-MY"/>
              <a:t>Fourth level</a:t>
            </a:r>
          </a:p>
          <a:p>
            <a:pPr lvl="4"/>
            <a:r>
              <a:rPr lang="ms-MY"/>
              <a:t>Fifth level</a:t>
            </a:r>
            <a:endParaRPr lang="ms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04EE1-14D1-491B-BBCC-C9C6639A8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2257-2D1D-43EB-8B2D-2825E2B39AC5}" type="datetimeFigureOut">
              <a:rPr lang="ms-MY" smtClean="0"/>
              <a:t>29/12/2023</a:t>
            </a:fld>
            <a:endParaRPr lang="ms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DC3D-E2B5-425E-A8A7-5540CEB28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4396-1A26-41ED-9D9E-A7C0059A2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6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D252-BD4E-49CB-B176-F7EAF0AB869A}" type="slidenum">
              <a:rPr lang="ms-MY" smtClean="0"/>
              <a:pPr/>
              <a:t>‹#›</a:t>
            </a:fld>
            <a:endParaRPr lang="ms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C280A-5198-4E25-8C25-0E1B920CED65}"/>
              </a:ext>
            </a:extLst>
          </p:cNvPr>
          <p:cNvSpPr txBox="1"/>
          <p:nvPr userDrawn="1"/>
        </p:nvSpPr>
        <p:spPr>
          <a:xfrm>
            <a:off x="0" y="6558849"/>
            <a:ext cx="8051800" cy="288000"/>
          </a:xfrm>
          <a:custGeom>
            <a:avLst/>
            <a:gdLst>
              <a:gd name="connsiteX0" fmla="*/ 0 w 7524750"/>
              <a:gd name="connsiteY0" fmla="*/ 0 h 307777"/>
              <a:gd name="connsiteX1" fmla="*/ 7524750 w 7524750"/>
              <a:gd name="connsiteY1" fmla="*/ 0 h 307777"/>
              <a:gd name="connsiteX2" fmla="*/ 7524750 w 7524750"/>
              <a:gd name="connsiteY2" fmla="*/ 307777 h 307777"/>
              <a:gd name="connsiteX3" fmla="*/ 0 w 7524750"/>
              <a:gd name="connsiteY3" fmla="*/ 307777 h 307777"/>
              <a:gd name="connsiteX4" fmla="*/ 0 w 7524750"/>
              <a:gd name="connsiteY4" fmla="*/ 0 h 307777"/>
              <a:gd name="connsiteX0" fmla="*/ 0 w 7804150"/>
              <a:gd name="connsiteY0" fmla="*/ 0 h 307777"/>
              <a:gd name="connsiteX1" fmla="*/ 7804150 w 7804150"/>
              <a:gd name="connsiteY1" fmla="*/ 12700 h 307777"/>
              <a:gd name="connsiteX2" fmla="*/ 7524750 w 7804150"/>
              <a:gd name="connsiteY2" fmla="*/ 307777 h 307777"/>
              <a:gd name="connsiteX3" fmla="*/ 0 w 7804150"/>
              <a:gd name="connsiteY3" fmla="*/ 307777 h 307777"/>
              <a:gd name="connsiteX4" fmla="*/ 0 w 7804150"/>
              <a:gd name="connsiteY4" fmla="*/ 0 h 307777"/>
              <a:gd name="connsiteX0" fmla="*/ 0 w 7767396"/>
              <a:gd name="connsiteY0" fmla="*/ 0 h 307777"/>
              <a:gd name="connsiteX1" fmla="*/ 7767396 w 7767396"/>
              <a:gd name="connsiteY1" fmla="*/ 0 h 307777"/>
              <a:gd name="connsiteX2" fmla="*/ 7524750 w 7767396"/>
              <a:gd name="connsiteY2" fmla="*/ 307777 h 307777"/>
              <a:gd name="connsiteX3" fmla="*/ 0 w 7767396"/>
              <a:gd name="connsiteY3" fmla="*/ 307777 h 307777"/>
              <a:gd name="connsiteX4" fmla="*/ 0 w 7767396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7396" h="307777">
                <a:moveTo>
                  <a:pt x="0" y="0"/>
                </a:moveTo>
                <a:lnTo>
                  <a:pt x="7767396" y="0"/>
                </a:lnTo>
                <a:lnTo>
                  <a:pt x="752475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ms-MY" sz="1200">
                <a:solidFill>
                  <a:sysClr val="windowText" lastClr="000000"/>
                </a:solidFill>
              </a:rPr>
              <a:t>JAWATANKUASA PEMANDU ICT (JPICT), KEMENTERIAN PELANCONGAN, SENI DAN BUDAYA</a:t>
            </a:r>
            <a:endParaRPr lang="ms-MY" sz="105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AC2D7-99F3-4E93-8E1D-48F5D66BFC60}"/>
              </a:ext>
            </a:extLst>
          </p:cNvPr>
          <p:cNvSpPr txBox="1"/>
          <p:nvPr userDrawn="1"/>
        </p:nvSpPr>
        <p:spPr>
          <a:xfrm>
            <a:off x="7943999" y="6540377"/>
            <a:ext cx="3917801" cy="276999"/>
          </a:xfrm>
          <a:custGeom>
            <a:avLst/>
            <a:gdLst>
              <a:gd name="connsiteX0" fmla="*/ 0 w 4535605"/>
              <a:gd name="connsiteY0" fmla="*/ 0 h 307777"/>
              <a:gd name="connsiteX1" fmla="*/ 4535605 w 4535605"/>
              <a:gd name="connsiteY1" fmla="*/ 0 h 307777"/>
              <a:gd name="connsiteX2" fmla="*/ 4535605 w 4535605"/>
              <a:gd name="connsiteY2" fmla="*/ 307777 h 307777"/>
              <a:gd name="connsiteX3" fmla="*/ 0 w 4535605"/>
              <a:gd name="connsiteY3" fmla="*/ 307777 h 307777"/>
              <a:gd name="connsiteX4" fmla="*/ 0 w 4535605"/>
              <a:gd name="connsiteY4" fmla="*/ 0 h 307777"/>
              <a:gd name="connsiteX0" fmla="*/ 279400 w 4535605"/>
              <a:gd name="connsiteY0" fmla="*/ 12700 h 307777"/>
              <a:gd name="connsiteX1" fmla="*/ 4535605 w 4535605"/>
              <a:gd name="connsiteY1" fmla="*/ 0 h 307777"/>
              <a:gd name="connsiteX2" fmla="*/ 4535605 w 4535605"/>
              <a:gd name="connsiteY2" fmla="*/ 307777 h 307777"/>
              <a:gd name="connsiteX3" fmla="*/ 0 w 4535605"/>
              <a:gd name="connsiteY3" fmla="*/ 307777 h 307777"/>
              <a:gd name="connsiteX4" fmla="*/ 279400 w 4535605"/>
              <a:gd name="connsiteY4" fmla="*/ 12700 h 307777"/>
              <a:gd name="connsiteX0" fmla="*/ 238720 w 4535605"/>
              <a:gd name="connsiteY0" fmla="*/ 6350 h 307777"/>
              <a:gd name="connsiteX1" fmla="*/ 4535605 w 4535605"/>
              <a:gd name="connsiteY1" fmla="*/ 0 h 307777"/>
              <a:gd name="connsiteX2" fmla="*/ 4535605 w 4535605"/>
              <a:gd name="connsiteY2" fmla="*/ 307777 h 307777"/>
              <a:gd name="connsiteX3" fmla="*/ 0 w 4535605"/>
              <a:gd name="connsiteY3" fmla="*/ 307777 h 307777"/>
              <a:gd name="connsiteX4" fmla="*/ 238720 w 4535605"/>
              <a:gd name="connsiteY4" fmla="*/ 6350 h 307777"/>
              <a:gd name="connsiteX0" fmla="*/ 265840 w 4535605"/>
              <a:gd name="connsiteY0" fmla="*/ 12700 h 307777"/>
              <a:gd name="connsiteX1" fmla="*/ 4535605 w 4535605"/>
              <a:gd name="connsiteY1" fmla="*/ 0 h 307777"/>
              <a:gd name="connsiteX2" fmla="*/ 4535605 w 4535605"/>
              <a:gd name="connsiteY2" fmla="*/ 307777 h 307777"/>
              <a:gd name="connsiteX3" fmla="*/ 0 w 4535605"/>
              <a:gd name="connsiteY3" fmla="*/ 307777 h 307777"/>
              <a:gd name="connsiteX4" fmla="*/ 265840 w 4535605"/>
              <a:gd name="connsiteY4" fmla="*/ 12700 h 307777"/>
              <a:gd name="connsiteX0" fmla="*/ 265840 w 4535605"/>
              <a:gd name="connsiteY0" fmla="*/ 12700 h 307777"/>
              <a:gd name="connsiteX1" fmla="*/ 4535605 w 4535605"/>
              <a:gd name="connsiteY1" fmla="*/ 0 h 307777"/>
              <a:gd name="connsiteX2" fmla="*/ 4535605 w 4535605"/>
              <a:gd name="connsiteY2" fmla="*/ 307777 h 307777"/>
              <a:gd name="connsiteX3" fmla="*/ 0 w 4535605"/>
              <a:gd name="connsiteY3" fmla="*/ 307777 h 307777"/>
              <a:gd name="connsiteX4" fmla="*/ 265840 w 4535605"/>
              <a:gd name="connsiteY4" fmla="*/ 12700 h 307777"/>
              <a:gd name="connsiteX0" fmla="*/ 316520 w 4535605"/>
              <a:gd name="connsiteY0" fmla="*/ 20320 h 307777"/>
              <a:gd name="connsiteX1" fmla="*/ 4535605 w 4535605"/>
              <a:gd name="connsiteY1" fmla="*/ 0 h 307777"/>
              <a:gd name="connsiteX2" fmla="*/ 4535605 w 4535605"/>
              <a:gd name="connsiteY2" fmla="*/ 307777 h 307777"/>
              <a:gd name="connsiteX3" fmla="*/ 0 w 4535605"/>
              <a:gd name="connsiteY3" fmla="*/ 307777 h 307777"/>
              <a:gd name="connsiteX4" fmla="*/ 316520 w 4535605"/>
              <a:gd name="connsiteY4" fmla="*/ 20320 h 307777"/>
              <a:gd name="connsiteX0" fmla="*/ 275885 w 4535605"/>
              <a:gd name="connsiteY0" fmla="*/ 15557 h 307777"/>
              <a:gd name="connsiteX1" fmla="*/ 4535605 w 4535605"/>
              <a:gd name="connsiteY1" fmla="*/ 0 h 307777"/>
              <a:gd name="connsiteX2" fmla="*/ 4535605 w 4535605"/>
              <a:gd name="connsiteY2" fmla="*/ 307777 h 307777"/>
              <a:gd name="connsiteX3" fmla="*/ 0 w 4535605"/>
              <a:gd name="connsiteY3" fmla="*/ 307777 h 307777"/>
              <a:gd name="connsiteX4" fmla="*/ 275885 w 4535605"/>
              <a:gd name="connsiteY4" fmla="*/ 15557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5605" h="307777">
                <a:moveTo>
                  <a:pt x="275885" y="15557"/>
                </a:moveTo>
                <a:lnTo>
                  <a:pt x="4535605" y="0"/>
                </a:lnTo>
                <a:lnTo>
                  <a:pt x="4535605" y="307777"/>
                </a:lnTo>
                <a:lnTo>
                  <a:pt x="0" y="307777"/>
                </a:lnTo>
                <a:cubicBezTo>
                  <a:pt x="88613" y="209418"/>
                  <a:pt x="139813" y="145666"/>
                  <a:pt x="275885" y="1555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ms-MY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urusetiajpict@</a:t>
            </a:r>
            <a:r>
              <a:rPr lang="ms-MY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motac.gov.my</a:t>
            </a:r>
            <a:endParaRPr lang="ms-MY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9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22BED-04C1-45A2-9DB4-267B322F5021}"/>
              </a:ext>
            </a:extLst>
          </p:cNvPr>
          <p:cNvSpPr/>
          <p:nvPr/>
        </p:nvSpPr>
        <p:spPr>
          <a:xfrm>
            <a:off x="16262869" y="968351"/>
            <a:ext cx="898311" cy="402289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4442" y="968351"/>
            <a:ext cx="9380358" cy="121332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s-MY" sz="3600" b="1">
                <a:latin typeface="Arial" panose="020B0604020202020204" pitchFamily="34" charset="0"/>
                <a:cs typeface="Arial" panose="020B0604020202020204" pitchFamily="34" charset="0"/>
              </a:rPr>
              <a:t>KERTAS PERMOHONAN JPICT </a:t>
            </a:r>
          </a:p>
          <a:p>
            <a:pPr algn="l"/>
            <a:r>
              <a:rPr lang="ms-MY" sz="3600" b="1">
                <a:latin typeface="Arial" panose="020B0604020202020204" pitchFamily="34" charset="0"/>
                <a:cs typeface="Arial" panose="020B0604020202020204" pitchFamily="34" charset="0"/>
              </a:rPr>
              <a:t>BIL. XX/2024 </a:t>
            </a:r>
            <a:r>
              <a:rPr lang="ms-MY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urus setia JPICT, MOTAC</a:t>
            </a: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s-MY" sz="1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Bil. Kertas Permohonan</a:t>
            </a:r>
            <a:r>
              <a:rPr lang="ms-MY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s-MY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s-MY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84441" y="2542345"/>
            <a:ext cx="9380359" cy="24039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  <a:t>[TAJUK PERMOHONAN / NAMA PROJEK / NAMA SISTEM] </a:t>
            </a:r>
            <a:br>
              <a:rPr lang="ms-MY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pemohon)</a:t>
            </a:r>
            <a:endParaRPr lang="ms-MY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s-MY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ms-MY" sz="24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ms-MY" sz="240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ms-MY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pemohon)</a:t>
            </a:r>
            <a:endParaRPr lang="ms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KEMENTERIAN PELANCONGAN, SENI DAN BUDAYA MALAYSIA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443" y="5257241"/>
            <a:ext cx="93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altLang="en-US">
                <a:latin typeface="Arial" panose="020B0604020202020204" pitchFamily="34" charset="0"/>
                <a:cs typeface="Arial" panose="020B0604020202020204" pitchFamily="34" charset="0"/>
              </a:rPr>
              <a:t>JPICT BIL. XX/2024  |  TARIKH JTI / JPICT </a:t>
            </a:r>
            <a:r>
              <a:rPr lang="ms-MY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(Dilengkapkan oleh Urus Setia JPICT, MOTAC)</a:t>
            </a:r>
            <a:endParaRPr lang="ms-MY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7972" y="6311294"/>
            <a:ext cx="1010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s-MY" sz="900" i="1">
                <a:solidFill>
                  <a:schemeClr val="tx2"/>
                </a:solidFill>
              </a:rPr>
              <a:t>Ver1.4/2023</a:t>
            </a:r>
            <a:endParaRPr lang="ms-MY" sz="9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10</a:t>
            </a:fld>
            <a:endParaRPr lang="ms-MY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407AA2-0EF4-468F-BEE3-1DB9D07B29EB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354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Anggaran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 projek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adalah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 XX,</a:t>
            </a:r>
            <a:r>
              <a:rPr lang="ms-MY" sz="1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XXX.XX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(Ringgit Malaysia: _______________________________ Sahaja)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Kos SST 6% adalah sebanyak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 XX,</a:t>
            </a:r>
            <a:r>
              <a:rPr lang="ms-MY" sz="1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XX.XX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menjadikan kos keseluruhan projek ialah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 XX,</a:t>
            </a:r>
            <a:r>
              <a:rPr lang="ms-MY" sz="1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XXX.XX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Ringgit Malaysia: </a:t>
            </a:r>
            <a:r>
              <a:rPr lang="ms-MY" sz="16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Sahaja).</a:t>
            </a:r>
            <a:endParaRPr lang="ms-MY" sz="16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siling  adalah sebanyak RM XX</a:t>
            </a:r>
            <a:r>
              <a:rPr lang="ms-MY" sz="16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,XXXXX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Perolehan akan dibuat </a:t>
            </a: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 </a:t>
            </a:r>
            <a:r>
              <a:rPr lang="ms-MY" sz="16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___________________.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Perolehan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 adalah menggunakan peruntukan </a:t>
            </a: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perolehan </a:t>
            </a:r>
            <a:r>
              <a:rPr lang="ms-MY" sz="16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_____________________________.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Senarai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Peralatan/Perisian ICT yang terlibat adalah seperti berikut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ms-MY" sz="1600" b="1" u="sng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LAMPIRAN X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  <a:buSzPct val="73000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chemeClr val="accent1"/>
              </a:buClr>
              <a:buSzPct val="73000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306A361-4D82-03FD-38E0-FC39706F5BD9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8067895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5) KOS PEROLEHAN DAN KAEDAH PELAKSANAAN PROJEK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9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776FF-559E-4944-A739-BA1C73F2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11</a:t>
            </a:fld>
            <a:endParaRPr lang="ms-MY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B7D4E-0C72-4D3A-89FB-8A440777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657" y="199908"/>
            <a:ext cx="7631202" cy="61587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85BACD-32FC-4B05-87FE-2BE034B923D4}"/>
              </a:ext>
            </a:extLst>
          </p:cNvPr>
          <p:cNvSpPr/>
          <p:nvPr/>
        </p:nvSpPr>
        <p:spPr>
          <a:xfrm>
            <a:off x="337141" y="199908"/>
            <a:ext cx="2943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CONTOH:  </a:t>
            </a:r>
            <a:r>
              <a:rPr lang="ms-MY" b="1" u="sng">
                <a:solidFill>
                  <a:srgbClr val="ED19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LAMPIRAN X</a:t>
            </a:r>
            <a:endParaRPr lang="ms-MY" u="sng" dirty="0">
              <a:solidFill>
                <a:srgbClr val="ED1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8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12</a:t>
            </a:fld>
            <a:endParaRPr lang="ms-MY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5805D2-B12A-4AA0-A105-ED5671B8F033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216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Diagram yang menunjukkan perkhidmatan, pengguna/</a:t>
            </a:r>
            <a:r>
              <a:rPr lang="ms-MY" sz="16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ms-MY" sz="16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/modul, maklumat/data dan agensi luar yang berkaitan. </a:t>
            </a:r>
          </a:p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 gambarkan berkaitan dengan projek ini.</a:t>
            </a:r>
          </a:p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Perlu senaraikan modul dan sub modul yang akan dibangunkan.</a:t>
            </a:r>
          </a:p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DA92474-1269-B93E-952D-3F26FBB1D318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5613943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6) APPLICATION / INFORMATION VIEW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0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13</a:t>
            </a:fld>
            <a:endParaRPr lang="ms-MY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AB4FEE8-2E0E-44F7-8C16-62B2790A4315}"/>
              </a:ext>
            </a:extLst>
          </p:cNvPr>
          <p:cNvSpPr txBox="1">
            <a:spLocks/>
          </p:cNvSpPr>
          <p:nvPr/>
        </p:nvSpPr>
        <p:spPr>
          <a:xfrm>
            <a:off x="356134" y="205814"/>
            <a:ext cx="10341561" cy="64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ms-MY" sz="2000" b="1" i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 / INFORMATION VIEW </a:t>
            </a:r>
            <a:r>
              <a:rPr lang="ms-MY" sz="2000" b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[CONTOH]</a:t>
            </a:r>
            <a:endParaRPr lang="ms-MY" sz="20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5CE1F-DFDD-4FA8-B1F7-B0C3D908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2" y="854060"/>
            <a:ext cx="9606455" cy="54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14</a:t>
            </a:fld>
            <a:endParaRPr lang="ms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C70AF0-C992-4A25-9483-64E430830185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757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Menjelaskan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FUNGSI SETIAP MODUL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dalam sistem yang hendak dibangunkan</a:t>
            </a:r>
          </a:p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99FB7BC-825A-CF69-153C-42EFF66CF9DA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6966882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7) KETERANGAN RINGKAS FUNGSI SETIAP MODUL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6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15</a:t>
            </a:fld>
            <a:endParaRPr lang="ms-MY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88DAF3B-320D-4E4A-AF53-B2E15AAA2986}"/>
              </a:ext>
            </a:extLst>
          </p:cNvPr>
          <p:cNvSpPr txBox="1">
            <a:spLocks/>
          </p:cNvSpPr>
          <p:nvPr/>
        </p:nvSpPr>
        <p:spPr>
          <a:xfrm>
            <a:off x="356134" y="205814"/>
            <a:ext cx="11545580" cy="64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KETERANGAN RINGKAS FUNGSI SETIAP MODUL </a:t>
            </a:r>
            <a:r>
              <a:rPr lang="ms-MY" sz="2000" b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[CONTOH]</a:t>
            </a:r>
            <a:endParaRPr lang="ms-MY" sz="20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3A77D2-808C-4820-ACC0-3334A074A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49850"/>
              </p:ext>
            </p:extLst>
          </p:nvPr>
        </p:nvGraphicFramePr>
        <p:xfrm>
          <a:off x="589361" y="1679783"/>
          <a:ext cx="11079126" cy="3266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63">
                  <a:extLst>
                    <a:ext uri="{9D8B030D-6E8A-4147-A177-3AD203B41FA5}">
                      <a16:colId xmlns:a16="http://schemas.microsoft.com/office/drawing/2014/main" val="1456696666"/>
                    </a:ext>
                  </a:extLst>
                </a:gridCol>
                <a:gridCol w="365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09">
                <a:tc>
                  <a:txBody>
                    <a:bodyPr/>
                    <a:lstStyle/>
                    <a:p>
                      <a:r>
                        <a:rPr lang="ms-MY" sz="1600" b="1"/>
                        <a:t>BIL.</a:t>
                      </a:r>
                      <a:endParaRPr lang="ms-M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s-MY" sz="1600" b="1"/>
                        <a:t>NAMA MODUL</a:t>
                      </a:r>
                      <a:endParaRPr lang="ms-M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s-MY" sz="1600" b="1"/>
                        <a:t>FUNGSI MODUL</a:t>
                      </a:r>
                      <a:endParaRPr lang="ms-M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538">
                <a:tc>
                  <a:txBody>
                    <a:bodyPr/>
                    <a:lstStyle/>
                    <a:p>
                      <a:r>
                        <a:rPr lang="ms-MY" sz="1600"/>
                        <a:t>1.</a:t>
                      </a:r>
                      <a:endParaRPr lang="ms-MY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/>
                        <a:t>i-ENFORCE (Penguatkuasaan)</a:t>
                      </a:r>
                      <a:endParaRPr lang="ms-MY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indent="-352425">
                        <a:buAutoNum type="arabicPeriod"/>
                      </a:pPr>
                      <a:r>
                        <a:rPr lang="ms-MY" sz="1600" baseline="0"/>
                        <a:t>Mewujudkan aplikasi mobile</a:t>
                      </a:r>
                    </a:p>
                    <a:p>
                      <a:pPr marL="352425" indent="-352425">
                        <a:buAutoNum type="arabicPeriod"/>
                      </a:pPr>
                      <a:r>
                        <a:rPr lang="ms-MY" sz="1600" baseline="0"/>
                        <a:t>Aliran kerja bagi setiap submodul mengikut SOP (anggaran 25)</a:t>
                      </a:r>
                    </a:p>
                    <a:p>
                      <a:pPr marL="352425" indent="-352425">
                        <a:buAutoNum type="arabicPeriod"/>
                      </a:pPr>
                      <a:r>
                        <a:rPr lang="ms-MY" sz="1600" baseline="0"/>
                        <a:t>Menjana borang bagi tindakan pemantauan dan penguatkuasaan</a:t>
                      </a:r>
                    </a:p>
                    <a:p>
                      <a:pPr marL="352425" indent="-352425">
                        <a:buAutoNum type="arabicPeriod"/>
                      </a:pPr>
                      <a:r>
                        <a:rPr lang="ms-MY" sz="1600" baseline="0"/>
                        <a:t>Pemetaan:</a:t>
                      </a:r>
                    </a:p>
                    <a:p>
                      <a:pPr marL="723900" indent="-192088">
                        <a:buFont typeface="Wingdings" pitchFamily="2" charset="2"/>
                        <a:buChar char="Ø"/>
                      </a:pPr>
                      <a:r>
                        <a:rPr lang="ms-MY" sz="1600" baseline="0"/>
                        <a:t>Lokasi pemegang lesen</a:t>
                      </a:r>
                    </a:p>
                    <a:p>
                      <a:pPr marL="723900" indent="-192088">
                        <a:buFont typeface="Wingdings" pitchFamily="2" charset="2"/>
                        <a:buChar char="Ø"/>
                      </a:pPr>
                      <a:r>
                        <a:rPr lang="ms-MY" sz="1600" baseline="0"/>
                        <a:t>Heatmap – Taburan kawasan yang kerap melakukan salahlaku industri.</a:t>
                      </a:r>
                    </a:p>
                    <a:p>
                      <a:pPr marL="723900" indent="-192088">
                        <a:buFont typeface="Wingdings" pitchFamily="2" charset="2"/>
                        <a:buChar char="Ø"/>
                      </a:pPr>
                      <a:r>
                        <a:rPr lang="ms-MY" sz="1600" baseline="0"/>
                        <a:t>Memantau taburan pegawai penguatkuasaan di peta</a:t>
                      </a:r>
                    </a:p>
                    <a:p>
                      <a:pPr marL="352425" indent="-352425">
                        <a:buAutoNum type="arabicPeriod" startAt="5"/>
                      </a:pPr>
                      <a:r>
                        <a:rPr lang="ms-MY" sz="1600" baseline="0"/>
                        <a:t>Fungsi S.O.S untuk pegawai sekiranya dalam kecemasan</a:t>
                      </a:r>
                    </a:p>
                    <a:p>
                      <a:pPr marL="352425" indent="-352425">
                        <a:buAutoNum type="arabicPeriod" startAt="5"/>
                      </a:pPr>
                      <a:r>
                        <a:rPr lang="ms-MY" sz="1600" baseline="0"/>
                        <a:t>Menerima alert dari modul-modul e-Trace dan menyalurkan notifikasi/ arahan kepada pegawai untuk tindakan</a:t>
                      </a:r>
                    </a:p>
                    <a:p>
                      <a:pPr marL="352425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ms-MY" sz="1600"/>
                        <a:t>Memantau pengalihan</a:t>
                      </a:r>
                      <a:r>
                        <a:rPr lang="ms-MY" sz="1600" baseline="0"/>
                        <a:t> melalui sistem tracking</a:t>
                      </a:r>
                      <a:endParaRPr lang="ms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08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16</a:t>
            </a:fld>
            <a:endParaRPr lang="ms-MY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C814D0B-E00B-48CE-8137-CC8F924C8DF8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50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Masukkan jadual pelaksanaan berdasarkan fasa pelaksanaan projek yang meliputi skop kerja terlibat</a:t>
            </a:r>
          </a:p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Hendaklah letakkan </a:t>
            </a:r>
            <a:r>
              <a:rPr lang="ms-MY" sz="16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milestone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jangkaan siap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  <a:buSzPct val="73000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chemeClr val="accent1"/>
              </a:buClr>
              <a:buSzPct val="73000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3DBADCD-8F3A-3993-73CE-7C7C4570D6CF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3794474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8) JADUAL PELAKSANAAN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4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17</a:t>
            </a:fld>
            <a:endParaRPr lang="ms-MY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C814D0B-E00B-48CE-8137-CC8F924C8DF8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172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Tempoh pelaksanaan projek adalah selama 36 bulan yang dijangkakan bermula pada bulan Oktober 2023 sehingga September 2025.</a:t>
            </a:r>
          </a:p>
          <a:p>
            <a:pPr marL="360000" indent="-400050" algn="just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Jadual pelaksanaan projek adalah seperti berikut seperti di Jadual X.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  <a:buSzPct val="73000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chemeClr val="accent1"/>
              </a:buClr>
              <a:buSzPct val="73000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BF82D5-2CD6-A02A-A623-DFBFA0C53EA9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5651266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8) JADUAL PELAKSANAAN </a:t>
            </a:r>
            <a:r>
              <a:rPr lang="ms-MY" sz="2000" b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(CONTOH)</a:t>
            </a:r>
            <a:endParaRPr lang="ms-MY" sz="20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5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DD821C-CB5D-45DF-BFC2-C000740C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18</a:t>
            </a:fld>
            <a:endParaRPr lang="ms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68AD2-0AB5-4936-85F8-7915F449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57" y="1471065"/>
            <a:ext cx="10323286" cy="46217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92E214-D624-4AF2-8077-4F21C77EC8B9}"/>
              </a:ext>
            </a:extLst>
          </p:cNvPr>
          <p:cNvSpPr/>
          <p:nvPr/>
        </p:nvSpPr>
        <p:spPr>
          <a:xfrm>
            <a:off x="1415143" y="550609"/>
            <a:ext cx="9361714" cy="78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ms-MY" sz="16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JADUAL x : JADUAL PELAKSANAAN PEROLEHAN PERKAKASAN ICT SECARA SEWAAN SELAMA </a:t>
            </a:r>
            <a:r>
              <a:rPr lang="ms-MY" sz="16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ms-MY" sz="16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BULAN </a:t>
            </a:r>
            <a:r>
              <a:rPr lang="ms-MY" sz="1600" b="1" u="sng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 [agensi]</a:t>
            </a:r>
            <a:endParaRPr lang="ms-MY" sz="16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4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19</a:t>
            </a:fld>
            <a:endParaRPr lang="ms-MY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96108" y="1438043"/>
            <a:ext cx="9999783" cy="4918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s-MY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 cadangan </a:t>
            </a:r>
            <a:r>
              <a:rPr lang="ms-MY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[TAJUK PROJEK] </a:t>
            </a:r>
            <a:r>
              <a:rPr lang="ms-MY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dikemukakan untuk pertimbangan dan kelulusan Jawatankuasa Teknikal ICT (JTI) Kementerian Pelancongan, Seni dan Budaya Malaysia. </a:t>
            </a:r>
          </a:p>
          <a:p>
            <a:pPr algn="just"/>
            <a:endParaRPr lang="ms-MY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s-MY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 cadangan </a:t>
            </a:r>
            <a:r>
              <a:rPr lang="ms-MY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[TAJUK PROJEK] </a:t>
            </a:r>
            <a:r>
              <a:rPr lang="ms-MY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dikemukakan untuk pertimbangan dan pengesyoran perakuan Jawatankuasa Teknikal ICT (JTI) MOTAC kepada Jawatankuasa Pemandu Teknikal ICT (JPICT) Kementerian Pelancongan, Seni dan Budaya Malaysia. </a:t>
            </a:r>
          </a:p>
          <a:p>
            <a:pPr algn="just"/>
            <a:endParaRPr lang="ms-MY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s-MY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 cadangan </a:t>
            </a:r>
            <a:r>
              <a:rPr lang="ms-MY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[TAJUK PROJEK] </a:t>
            </a:r>
            <a:r>
              <a:rPr lang="ms-MY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dikemukakan untuk pertimbangan dan kelulusan Jawatankuasa Pemandu ICT (JPICT) Kementerian Pelancongan, Seni dan Budaya Malaysia. </a:t>
            </a:r>
          </a:p>
          <a:p>
            <a:pPr algn="just"/>
            <a:endParaRPr lang="ms-MY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s-MY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s-MY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s-MY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chemeClr val="accent1"/>
              </a:buClr>
              <a:buSzPct val="73000"/>
            </a:pPr>
            <a:endParaRPr lang="ms-MY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F3318AD-E1F6-7F9C-82B2-8C0BA7CCF65C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1695086" cy="550261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PENUTUP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773398"/>
              </p:ext>
            </p:extLst>
          </p:nvPr>
        </p:nvGraphicFramePr>
        <p:xfrm>
          <a:off x="292335" y="1066044"/>
          <a:ext cx="11607330" cy="5290306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465104">
                  <a:extLst>
                    <a:ext uri="{9D8B030D-6E8A-4147-A177-3AD203B41FA5}">
                      <a16:colId xmlns:a16="http://schemas.microsoft.com/office/drawing/2014/main" val="3767639542"/>
                    </a:ext>
                  </a:extLst>
                </a:gridCol>
                <a:gridCol w="322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JPICT Agensi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kelulusan JPICT</a:t>
                      </a:r>
                      <a:r>
                        <a:rPr lang="ms-MY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Agensi : </a:t>
                      </a:r>
                      <a:r>
                        <a:rPr lang="ms-MY" sz="140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(JIKA BERKENAAN)</a:t>
                      </a:r>
                      <a:endParaRPr kumimoji="0" lang="ms-MY" sz="1600" kern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Projek (bulan)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*tempoh projek bermula daripada </a:t>
                      </a:r>
                      <a:r>
                        <a:rPr lang="ms-MY" sz="16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</a:t>
                      </a:r>
                      <a:r>
                        <a:rPr lang="ms-MY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SST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ms-MY" sz="1600" noProof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r>
                        <a:rPr lang="ms-MY" sz="16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bulan</a:t>
                      </a:r>
                    </a:p>
                    <a:p>
                      <a:r>
                        <a:rPr lang="ms-MY" sz="16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Bulan/Tahun jangka mula :</a:t>
                      </a:r>
                      <a:r>
                        <a:rPr lang="ms-MY" sz="1600" baseline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s-MY" sz="16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	</a:t>
                      </a:r>
                    </a:p>
                    <a:p>
                      <a:r>
                        <a:rPr lang="ms-MY" sz="16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Bulan/Tahun</a:t>
                      </a:r>
                      <a:r>
                        <a:rPr lang="ms-MY" sz="1600" baseline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jangka akhir :</a:t>
                      </a:r>
                      <a:endParaRPr lang="ms-MY" sz="16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</a:p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ms-MY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6% SST / TDA (1%))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 mengikut slaid maklumat peruntukan</a:t>
                      </a:r>
                    </a:p>
                    <a:p>
                      <a:endParaRPr lang="ms-MY" sz="16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</a:t>
                      </a:r>
                      <a:r>
                        <a:rPr lang="ms-MY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Terbuka/Tender Terhad/Rundingan Terus dengan Syarikat ABC dll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Contoh: Belanja Mengurus </a:t>
                      </a:r>
                      <a:r>
                        <a:rPr lang="ms-MY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RMKe-XX, Rolling Plan (RP) / </a:t>
                      </a:r>
                      <a:r>
                        <a:rPr lang="ms-MY" sz="1600" i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Private Partnership </a:t>
                      </a:r>
                      <a:r>
                        <a:rPr lang="ms-MY" sz="16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(PPP)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(Shared Services) sedia ada di agensi</a:t>
                      </a:r>
                      <a:endParaRPr kumimoji="0" lang="ms-MY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ms-MY" sz="1600" kern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(contoh: PDSA (lokasi), MyGovCloud@PDSA, MyGov*Net, MyGovUC, MyGDX, MyGCC, GPKI, HRMIS, BLESS dan lain-lain)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400" baseline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(JIKA BERKENAAN)</a:t>
                      </a:r>
                      <a:endParaRPr kumimoji="0" lang="ms-MY" sz="1400" kern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yang Menyokong</a:t>
                      </a:r>
                      <a:r>
                        <a:rPr lang="ms-MY" sz="16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Permohonan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(link kan kepada dokumen berkenaan)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355600" marR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ms-MY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arikh </a:t>
                      </a:r>
                      <a:r>
                        <a:rPr lang="ms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kelulusan peruntukan dan </a:t>
                      </a:r>
                      <a:r>
                        <a:rPr lang="ms-MY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 kelulusan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 kelulusan JPICT Kementerian</a:t>
                      </a:r>
                    </a:p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 kuasa /Mandat : Salinan minit /surat</a:t>
                      </a:r>
                    </a:p>
                    <a:p>
                      <a:pPr marL="355600" indent="-355600" algn="just">
                        <a:buFont typeface="+mj-lt"/>
                        <a:buAutoNum type="romanLcPeriod"/>
                      </a:pPr>
                      <a:r>
                        <a:rPr lang="ms-MY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pasaran daripada 3 syarikat atau surat daripada </a:t>
                      </a:r>
                      <a:r>
                        <a:rPr lang="ms-MY" sz="16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r>
                        <a:rPr lang="ms-MY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sekiranya pembekal tunggal</a:t>
                      </a:r>
                    </a:p>
                    <a:p>
                      <a:pPr marL="355600" indent="-355600" algn="just">
                        <a:buFont typeface="+mj-lt"/>
                        <a:buAutoNum type="romanLcPeriod"/>
                      </a:pPr>
                      <a:r>
                        <a:rPr lang="ms-MY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 </a:t>
                      </a:r>
                      <a:r>
                        <a:rPr lang="ms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perbincangan bagi penggunaan aplikasi gunasama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62320273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</a:t>
            </a:fld>
            <a:endParaRPr lang="ms-MY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523BE27-959C-4E7A-9D1E-8A455CA019B4}"/>
              </a:ext>
            </a:extLst>
          </p:cNvPr>
          <p:cNvSpPr txBox="1">
            <a:spLocks/>
          </p:cNvSpPr>
          <p:nvPr/>
        </p:nvSpPr>
        <p:spPr>
          <a:xfrm>
            <a:off x="292335" y="177527"/>
            <a:ext cx="2693461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1) PROFIL PROJEK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3" name="Text Placeholder 10"/>
          <p:cNvSpPr txBox="1">
            <a:spLocks/>
          </p:cNvSpPr>
          <p:nvPr/>
        </p:nvSpPr>
        <p:spPr bwMode="auto">
          <a:xfrm>
            <a:off x="1524000" y="256527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ms-MY" altLang="ms-MY" sz="4000" b="1" dirty="0">
                <a:latin typeface="Arial" panose="020B0604020202020204" pitchFamily="34" charset="0"/>
              </a:rPr>
              <a:t>TERIMA KASIH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20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95927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</a:t>
            </a:fld>
            <a:endParaRPr lang="ms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76085A-A683-4F24-B98B-8A7B7D71820D}"/>
              </a:ext>
            </a:extLst>
          </p:cNvPr>
          <p:cNvSpPr txBox="1">
            <a:spLocks/>
          </p:cNvSpPr>
          <p:nvPr/>
        </p:nvSpPr>
        <p:spPr>
          <a:xfrm>
            <a:off x="556661" y="1065497"/>
            <a:ext cx="11078678" cy="5473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(nama agensi) </a:t>
            </a: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bercadang untuk membuat</a:t>
            </a:r>
            <a:r>
              <a:rPr lang="ms-MY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*perolehan/ perkhidmatan sewaan/ perkhidmatan langganan/ pembangunan sistem/ pembangunan semula sistem/ peningkatan sistem/ pembaharuan lesen (nama projek) </a:t>
            </a: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 </a:t>
            </a:r>
            <a:r>
              <a:rPr lang="ms-MY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(tujuan dan liputan projek – rasional teknikal).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 projek adalah : </a:t>
            </a:r>
          </a:p>
          <a:p>
            <a:pPr marL="447675" algn="just">
              <a:spcBef>
                <a:spcPts val="0"/>
              </a:spcBef>
              <a:defRPr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(Matlamat projek yang ingin dicapai untuk menyelesaikan masalah sedia ada (business case) </a:t>
            </a:r>
          </a:p>
          <a:p>
            <a:pPr marL="447675" algn="just">
              <a:spcBef>
                <a:spcPts val="0"/>
              </a:spcBef>
              <a:defRPr/>
            </a:pPr>
            <a:r>
              <a:rPr lang="ms-MY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 : Specific, Measureable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Attainable, Realistic &amp; </a:t>
            </a:r>
            <a:r>
              <a:rPr lang="ms-MY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Timebound (SMART Prinsip))</a:t>
            </a:r>
            <a:endParaRPr lang="ms-MY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SzPct val="100000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projek ini merangkumi :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perkakasan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sistem aplikasi (Integrasi)/ Customization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Perisian (Pembaharuan Lesen)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Peralatan Rangkaian 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 (Sewaan Peralatan dan Rangkaian/ Migrasi data/ Latihan/ Pengurusan Perubahan/ PMO/ On-site Support)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Lain-lain (Perolehan bukan ICT jika berkaitan)</a:t>
            </a: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 non-ICT / fizikal / M&amp;E yang menyokong  projek ICT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 non-ICT/ fizikal / M&amp;E yang menyokong projek ICT</a:t>
            </a:r>
          </a:p>
          <a:p>
            <a:pPr algn="just">
              <a:buClr>
                <a:schemeClr val="accent1"/>
              </a:buClr>
              <a:buSzPct val="73000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chemeClr val="accent1"/>
              </a:buClr>
              <a:buSzPct val="73000"/>
            </a:pPr>
            <a:r>
              <a:rPr lang="ms-MY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ms-MY" sz="1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ms-MY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tidak berkaitan</a:t>
            </a:r>
          </a:p>
          <a:p>
            <a:pPr lvl="0" algn="r">
              <a:buClr>
                <a:schemeClr val="accent1"/>
              </a:buClr>
              <a:buSzPct val="73000"/>
            </a:pPr>
            <a:endParaRPr lang="ms-MY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BE409FC-F6F5-FCEF-CF2A-71958220C2DF}"/>
              </a:ext>
            </a:extLst>
          </p:cNvPr>
          <p:cNvSpPr txBox="1">
            <a:spLocks/>
          </p:cNvSpPr>
          <p:nvPr/>
        </p:nvSpPr>
        <p:spPr>
          <a:xfrm>
            <a:off x="292335" y="177527"/>
            <a:ext cx="3393257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2) RINGKASAN PROJEK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6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</a:t>
            </a:fld>
            <a:endParaRPr lang="ms-MY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B0C005-F355-468D-B571-E483AA15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60570"/>
              </p:ext>
            </p:extLst>
          </p:nvPr>
        </p:nvGraphicFramePr>
        <p:xfrm>
          <a:off x="292334" y="1425095"/>
          <a:ext cx="11314706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751">
                  <a:extLst>
                    <a:ext uri="{9D8B030D-6E8A-4147-A177-3AD203B41FA5}">
                      <a16:colId xmlns:a16="http://schemas.microsoft.com/office/drawing/2014/main" val="2869028098"/>
                    </a:ext>
                  </a:extLst>
                </a:gridCol>
                <a:gridCol w="2984141">
                  <a:extLst>
                    <a:ext uri="{9D8B030D-6E8A-4147-A177-3AD203B41FA5}">
                      <a16:colId xmlns:a16="http://schemas.microsoft.com/office/drawing/2014/main" val="3825692652"/>
                    </a:ext>
                  </a:extLst>
                </a:gridCol>
                <a:gridCol w="3569013">
                  <a:extLst>
                    <a:ext uri="{9D8B030D-6E8A-4147-A177-3AD203B41FA5}">
                      <a16:colId xmlns:a16="http://schemas.microsoft.com/office/drawing/2014/main" val="3582111647"/>
                    </a:ext>
                  </a:extLst>
                </a:gridCol>
                <a:gridCol w="4135801">
                  <a:extLst>
                    <a:ext uri="{9D8B030D-6E8A-4147-A177-3AD203B41FA5}">
                      <a16:colId xmlns:a16="http://schemas.microsoft.com/office/drawing/2014/main" val="1718790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ms-MY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PERNYATAAN MASALAH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 / RASIONAL 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 TIDAK DILAKSANAKAN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8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Fakta</a:t>
                      </a:r>
                      <a:r>
                        <a:rPr lang="ms-MY" sz="14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ms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asalah yang menyokong projek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Asas justifikasi permohonan yang perlu dilaksanakan untuk mengatasi masalah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</a:t>
                      </a:r>
                      <a:r>
                        <a:rPr lang="ms-MY" sz="14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jika justifikasi ini tidak diterima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1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0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14321"/>
                  </a:ext>
                </a:extLst>
              </a:tr>
            </a:tbl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58C6E5EB-2366-4A0E-8193-1517BBEE0C3C}"/>
              </a:ext>
            </a:extLst>
          </p:cNvPr>
          <p:cNvSpPr txBox="1">
            <a:spLocks/>
          </p:cNvSpPr>
          <p:nvPr/>
        </p:nvSpPr>
        <p:spPr>
          <a:xfrm>
            <a:off x="386542" y="5928205"/>
            <a:ext cx="10082554" cy="42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 </a:t>
            </a:r>
            <a:r>
              <a:rPr lang="ms-MY" sz="1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ms-MY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kepada slaid yang menyokong maklumat di atas (Jika Berkaitan)</a:t>
            </a:r>
            <a:endParaRPr lang="ms-MY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ms-MY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ms-MY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A5869BE-D800-04BB-2693-B54FFC41A4CB}"/>
              </a:ext>
            </a:extLst>
          </p:cNvPr>
          <p:cNvSpPr txBox="1">
            <a:spLocks/>
          </p:cNvSpPr>
          <p:nvPr/>
        </p:nvSpPr>
        <p:spPr>
          <a:xfrm>
            <a:off x="292335" y="177527"/>
            <a:ext cx="3299951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3) JUSTIFIKASI PROJEK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3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</a:t>
            </a:fld>
            <a:endParaRPr lang="ms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561C45-5F55-4FFD-AE83-596F27127AC8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354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 / Fakta / Statistik / Perbandingan yang </a:t>
            </a:r>
            <a:r>
              <a:rPr lang="ms-MY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MENYOKONG FAKTA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dalam Slaid Justifikasi Keperluan Projek.</a:t>
            </a: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  <a:buSzPct val="73000"/>
            </a:pPr>
            <a:endParaRPr lang="ms-MY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chemeClr val="accent1"/>
              </a:buClr>
              <a:buSzPct val="73000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AC6DA-1AFC-40FB-9DE6-EEF9D7239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6" y="2384386"/>
            <a:ext cx="9897159" cy="38916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4B0BE6-0660-45DA-B74A-E62699196C98}"/>
              </a:ext>
            </a:extLst>
          </p:cNvPr>
          <p:cNvSpPr/>
          <p:nvPr/>
        </p:nvSpPr>
        <p:spPr>
          <a:xfrm>
            <a:off x="2727649" y="1949853"/>
            <a:ext cx="607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s-MY" b="1">
                <a:solidFill>
                  <a:srgbClr val="FF0000"/>
                </a:solidFill>
              </a:rPr>
              <a:t>CONTOH</a:t>
            </a:r>
            <a:r>
              <a:rPr lang="ms-MY"/>
              <a:t>: Jadual Perbandingan Spesifikasi – Komputer Peribadi</a:t>
            </a:r>
            <a:endParaRPr lang="ms-MY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914F9F0-9722-85F2-E9E6-B1FEE73900BA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5613943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4) MAKLUMAT/FAKTA/STATISTIK SOKONGAN 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3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</a:t>
            </a:fld>
            <a:endParaRPr lang="ms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561C45-5F55-4FFD-AE83-596F27127AC8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354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 / Fakta / Statistik / Perbandingan yang </a:t>
            </a:r>
            <a:r>
              <a:rPr lang="ms-MY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MENYOKONG FAKTA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dalam Slaid Justifikasi Keperluan Projek.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B0BE6-0660-45DA-B74A-E62699196C98}"/>
              </a:ext>
            </a:extLst>
          </p:cNvPr>
          <p:cNvSpPr/>
          <p:nvPr/>
        </p:nvSpPr>
        <p:spPr>
          <a:xfrm>
            <a:off x="1284105" y="1978085"/>
            <a:ext cx="96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s-MY" b="1">
                <a:solidFill>
                  <a:srgbClr val="FF0000"/>
                </a:solidFill>
              </a:rPr>
              <a:t>CONTOH</a:t>
            </a:r>
            <a:r>
              <a:rPr lang="ms-MY"/>
              <a:t>: </a:t>
            </a:r>
            <a:r>
              <a:rPr lang="ms-MY" b="1" u="sng"/>
              <a:t>RINGKASAN </a:t>
            </a:r>
            <a:r>
              <a:rPr lang="ms-MY" b="1" u="sng" dirty="0"/>
              <a:t>PERBANDINGAN ANGGARAN KOS SEWAAN DAN PEMBELIAN </a:t>
            </a:r>
            <a:r>
              <a:rPr lang="ms-MY" b="1" u="sng"/>
              <a:t>HARTA MODAL</a:t>
            </a:r>
            <a:endParaRPr lang="ms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039C7-4785-4C9A-8B01-BC073D9A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99" y="2412618"/>
            <a:ext cx="7635801" cy="3934959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A545A3A-234F-369E-34F3-CBD620E421D3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5613943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4) MAKLUMAT/FAKTA/STATISTIK SOKONGAN 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7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</a:t>
            </a:fld>
            <a:endParaRPr lang="ms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561C45-5F55-4FFD-AE83-596F27127AC8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354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 / Fakta / Statistik / Perbandingan yang </a:t>
            </a:r>
            <a:r>
              <a:rPr lang="ms-MY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MENYOKONG FAKTA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dalam Slaid Justifikasi Keperluan Projek.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B0BE6-0660-45DA-B74A-E62699196C98}"/>
              </a:ext>
            </a:extLst>
          </p:cNvPr>
          <p:cNvSpPr/>
          <p:nvPr/>
        </p:nvSpPr>
        <p:spPr>
          <a:xfrm>
            <a:off x="866330" y="1978085"/>
            <a:ext cx="1045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s-MY" b="1">
                <a:solidFill>
                  <a:srgbClr val="FF0000"/>
                </a:solidFill>
              </a:rPr>
              <a:t>CONTOH</a:t>
            </a:r>
            <a:r>
              <a:rPr lang="ms-MY"/>
              <a:t>: </a:t>
            </a:r>
            <a:r>
              <a:rPr lang="ms-MY" b="1" u="sng"/>
              <a:t>(</a:t>
            </a:r>
            <a:r>
              <a:rPr lang="ms-MY" b="1" u="sng" dirty="0"/>
              <a:t>SAMB.) RINGKASAN PERBANDINGAN ANGGARAN KOS SEWAAN DAN PEMBELIAN </a:t>
            </a:r>
            <a:r>
              <a:rPr lang="ms-MY" b="1" u="sng"/>
              <a:t>HARTA MODAL</a:t>
            </a:r>
            <a:endParaRPr lang="ms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6FCF5-EDA2-4FDB-B50E-7027CCBB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47" y="2504895"/>
            <a:ext cx="9391958" cy="3543922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34CCF94-541A-E16A-94FE-B5535DFA4972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5613943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4) MAKLUMAT/FAKTA/STATISTIK SOKONGAN 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5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</a:t>
            </a:fld>
            <a:endParaRPr lang="ms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561C45-5F55-4FFD-AE83-596F27127AC8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354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 / Fakta / Statistik / Perbandingan yang </a:t>
            </a:r>
            <a:r>
              <a:rPr lang="ms-MY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MENYOKONG FAKTA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dalam Slaid Justifikasi Keperluan Projek.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B0BE6-0660-45DA-B74A-E62699196C98}"/>
              </a:ext>
            </a:extLst>
          </p:cNvPr>
          <p:cNvSpPr/>
          <p:nvPr/>
        </p:nvSpPr>
        <p:spPr>
          <a:xfrm>
            <a:off x="3412621" y="1799552"/>
            <a:ext cx="515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s-MY" b="1">
                <a:solidFill>
                  <a:srgbClr val="FF0000"/>
                </a:solidFill>
              </a:rPr>
              <a:t>CONTOH</a:t>
            </a:r>
            <a:r>
              <a:rPr lang="ms-MY"/>
              <a:t>: </a:t>
            </a:r>
            <a:r>
              <a:rPr lang="ms-MY" b="1" u="sng"/>
              <a:t>SENARAI CADANGAN AGIHAN KOMPUTER</a:t>
            </a:r>
            <a:endParaRPr lang="ms-MY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60ECB-C69B-4DDC-9145-FB300136C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6" b="5485"/>
          <a:stretch/>
        </p:blipFill>
        <p:spPr>
          <a:xfrm>
            <a:off x="3107703" y="2342688"/>
            <a:ext cx="5768044" cy="4094091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C98D947-534D-ED5F-3C55-1E6F504B4878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5613943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4) MAKLUMAT/FAKTA/STATISTIK SOKONGAN 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2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9</a:t>
            </a:fld>
            <a:endParaRPr lang="ms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561C45-5F55-4FFD-AE83-596F27127AC8}"/>
              </a:ext>
            </a:extLst>
          </p:cNvPr>
          <p:cNvSpPr txBox="1">
            <a:spLocks/>
          </p:cNvSpPr>
          <p:nvPr/>
        </p:nvSpPr>
        <p:spPr>
          <a:xfrm>
            <a:off x="452387" y="1260306"/>
            <a:ext cx="11078678" cy="354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 / Fakta / Statistik / Perbandingan yang </a:t>
            </a:r>
            <a:r>
              <a:rPr lang="ms-MY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MENYOKONG FAKTA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dalam Slaid Justifikasi Keperluan Projek.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B0BE6-0660-45DA-B74A-E62699196C98}"/>
              </a:ext>
            </a:extLst>
          </p:cNvPr>
          <p:cNvSpPr/>
          <p:nvPr/>
        </p:nvSpPr>
        <p:spPr>
          <a:xfrm>
            <a:off x="2502890" y="1756010"/>
            <a:ext cx="697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s-MY" b="1">
                <a:solidFill>
                  <a:srgbClr val="FF0000"/>
                </a:solidFill>
              </a:rPr>
              <a:t>CONTOH</a:t>
            </a:r>
            <a:r>
              <a:rPr lang="ms-MY"/>
              <a:t>: </a:t>
            </a:r>
            <a:r>
              <a:rPr lang="ms-MY" b="1" u="sng"/>
              <a:t>SENARAI CADANGAN AGIHAN KOMPUTER MENGIKUT NEGERI</a:t>
            </a:r>
            <a:endParaRPr lang="ms-MY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FCF57-876D-4D32-A466-90F21486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40" y="2168884"/>
            <a:ext cx="7065583" cy="4269106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687B79F-F9AA-A48F-D4B7-5209D1D30086}"/>
              </a:ext>
            </a:extLst>
          </p:cNvPr>
          <p:cNvSpPr txBox="1">
            <a:spLocks/>
          </p:cNvSpPr>
          <p:nvPr/>
        </p:nvSpPr>
        <p:spPr>
          <a:xfrm>
            <a:off x="292334" y="177527"/>
            <a:ext cx="5613943" cy="5502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ms-MY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4) MAKLUMAT/FAKTA/STATISTIK SOKONGAN </a:t>
            </a:r>
            <a:endParaRPr lang="ms-MY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837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19663</TotalTime>
  <Words>1157</Words>
  <Application>Microsoft Office PowerPoint</Application>
  <PresentationFormat>Widescreen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Muhamad Apian Bin Saidin</dc:creator>
  <cp:lastModifiedBy>Nurul Ashikin Binti Samat</cp:lastModifiedBy>
  <cp:revision>535</cp:revision>
  <cp:lastPrinted>2022-12-08T04:36:58Z</cp:lastPrinted>
  <dcterms:created xsi:type="dcterms:W3CDTF">2018-10-04T01:13:00Z</dcterms:created>
  <dcterms:modified xsi:type="dcterms:W3CDTF">2023-12-29T14:26:16Z</dcterms:modified>
</cp:coreProperties>
</file>